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4" r:id="rId7"/>
    <p:sldId id="268" r:id="rId8"/>
    <p:sldId id="262" r:id="rId9"/>
    <p:sldId id="263" r:id="rId10"/>
    <p:sldId id="265" r:id="rId11"/>
    <p:sldId id="266" r:id="rId12"/>
    <p:sldId id="267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2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1.png>
</file>

<file path=ppt/media/image1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78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4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9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34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1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8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590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13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DEDF-A37A-834F-BCE5-A78FD6F5D81D}" type="datetimeFigureOut">
              <a:rPr lang="en-US" smtClean="0"/>
              <a:t>8/4/15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31EBA-5936-FF4C-BC2B-C5D40DCCC9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Plasma waves, spectra, and interferometry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0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760" y="1417638"/>
            <a:ext cx="6231240" cy="5440362"/>
          </a:xfrm>
        </p:spPr>
        <p:txBody>
          <a:bodyPr/>
          <a:lstStyle/>
          <a:p>
            <a:r>
              <a:rPr lang="en-US" dirty="0" smtClean="0"/>
              <a:t>Typically, electric is calculated from probe combinations p1-p2 and p3-p4.</a:t>
            </a:r>
          </a:p>
          <a:p>
            <a:r>
              <a:rPr lang="en-US" dirty="0" smtClean="0"/>
              <a:t>When individual probe potentials are available, electric fields can be constructed from different probe combinations. </a:t>
            </a:r>
          </a:p>
          <a:p>
            <a:r>
              <a:rPr lang="en-US" dirty="0" smtClean="0"/>
              <a:t>For electrostatic waves we want two </a:t>
            </a:r>
            <a:r>
              <a:rPr lang="en-US" b="1" dirty="0" smtClean="0"/>
              <a:t>E</a:t>
            </a:r>
            <a:r>
              <a:rPr lang="en-US" dirty="0" smtClean="0"/>
              <a:t> measurements along </a:t>
            </a:r>
            <a:r>
              <a:rPr lang="en-US" b="1" dirty="0" smtClean="0"/>
              <a:t>B</a:t>
            </a:r>
            <a:r>
              <a:rPr lang="en-US" baseline="-25000" dirty="0" smtClean="0"/>
              <a:t>0</a:t>
            </a:r>
            <a:r>
              <a:rPr lang="en-US" dirty="0" smtClean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257300"/>
            <a:ext cx="2722260" cy="2971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57200" y="1599018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83386" y="1738324"/>
            <a:ext cx="2159000" cy="21209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333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5210" y="1256922"/>
            <a:ext cx="5558789" cy="339498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 can construct two </a:t>
            </a:r>
            <a:r>
              <a:rPr lang="en-US" sz="2400" b="1" dirty="0" smtClean="0"/>
              <a:t>E</a:t>
            </a:r>
            <a:r>
              <a:rPr lang="en-US" sz="2400" dirty="0" smtClean="0"/>
              <a:t> measurements closely aligned with </a:t>
            </a:r>
            <a:r>
              <a:rPr lang="en-US" sz="2400" b="1" dirty="0" smtClean="0"/>
              <a:t>B</a:t>
            </a:r>
            <a:r>
              <a:rPr lang="en-US" sz="2400" dirty="0" smtClean="0"/>
              <a:t>.</a:t>
            </a:r>
          </a:p>
          <a:p>
            <a:r>
              <a:rPr lang="en-US" sz="2400" dirty="0" err="1" smtClean="0"/>
              <a:t>V</a:t>
            </a:r>
            <a:r>
              <a:rPr lang="en-US" sz="2400" baseline="-25000" dirty="0" err="1" smtClean="0"/>
              <a:t>sc</a:t>
            </a:r>
            <a:r>
              <a:rPr lang="en-US" sz="2400" dirty="0"/>
              <a:t> </a:t>
            </a:r>
            <a:r>
              <a:rPr lang="en-US" sz="2400" dirty="0" smtClean="0"/>
              <a:t>= (V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+V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)/2</a:t>
            </a:r>
          </a:p>
          <a:p>
            <a:r>
              <a:rPr lang="en-US" sz="2400" dirty="0" smtClean="0"/>
              <a:t>E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)/44m, E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 = -(V</a:t>
            </a:r>
            <a:r>
              <a:rPr lang="en-US" sz="2400" baseline="-25000" dirty="0" smtClean="0"/>
              <a:t>sc</a:t>
            </a:r>
            <a:r>
              <a:rPr lang="en-US" sz="2400" dirty="0" smtClean="0"/>
              <a:t>-V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)/44m.</a:t>
            </a:r>
          </a:p>
          <a:p>
            <a:r>
              <a:rPr lang="en-US" sz="2400" dirty="0" smtClean="0"/>
              <a:t>Spacecraft rotation limits the allowable time intervals.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45250"/>
            <a:ext cx="2971800" cy="30607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73853" y="1401585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C2 – 2004 March 03</a:t>
            </a:r>
            <a:endParaRPr lang="en-US" sz="24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3853" y="4911170"/>
            <a:ext cx="2630621" cy="4436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22:40:29.85 UT</a:t>
            </a:r>
            <a:endParaRPr lang="en-US" sz="2400" dirty="0"/>
          </a:p>
        </p:txBody>
      </p:sp>
      <p:pic>
        <p:nvPicPr>
          <p:cNvPr id="8" name="Picture 7" descr="ESWexampl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211" y="4570960"/>
            <a:ext cx="4453639" cy="218583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2047478" y="2760045"/>
            <a:ext cx="945987" cy="492403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07676" y="3278364"/>
            <a:ext cx="945987" cy="492403"/>
          </a:xfrm>
          <a:prstGeom prst="straightConnector1">
            <a:avLst/>
          </a:prstGeom>
          <a:ln>
            <a:solidFill>
              <a:srgbClr val="0000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362844" y="5905838"/>
            <a:ext cx="3066156" cy="702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E3 and E4 measurements are separated by 44m.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41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 speeds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62" y="1243964"/>
            <a:ext cx="4600174" cy="5442343"/>
          </a:xfrm>
        </p:spPr>
        <p:txBody>
          <a:bodyPr>
            <a:normAutofit/>
          </a:bodyPr>
          <a:lstStyle/>
          <a:p>
            <a:r>
              <a:rPr lang="en-US" sz="2600" dirty="0" smtClean="0"/>
              <a:t>Wave speeds can be calculated from the time delays between fields.</a:t>
            </a:r>
          </a:p>
          <a:p>
            <a:r>
              <a:rPr lang="en-US" sz="2600" dirty="0" smtClean="0"/>
              <a:t>Time difference between fields is 0.34 </a:t>
            </a:r>
            <a:r>
              <a:rPr lang="en-US" sz="2600" dirty="0" err="1" smtClean="0"/>
              <a:t>ms.</a:t>
            </a:r>
            <a:endParaRPr lang="en-US" sz="2600" dirty="0" smtClean="0"/>
          </a:p>
          <a:p>
            <a:endParaRPr lang="en-US" sz="2600" dirty="0"/>
          </a:p>
          <a:p>
            <a:r>
              <a:rPr lang="en-US" sz="2600" dirty="0" smtClean="0"/>
              <a:t>Cross-spectral analysis can be used to calculate f-k power spectrum.</a:t>
            </a:r>
          </a:p>
          <a:p>
            <a:r>
              <a:rPr lang="en-US" sz="2600" dirty="0" smtClean="0"/>
              <a:t>Power follows a linear dispersion relation:</a:t>
            </a:r>
            <a:endParaRPr lang="en-US" sz="2600" dirty="0"/>
          </a:p>
        </p:txBody>
      </p:sp>
      <p:pic>
        <p:nvPicPr>
          <p:cNvPr id="4" name="Picture 3" descr="ESWexample 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736" y="1541996"/>
            <a:ext cx="4520111" cy="48106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11" y="3366272"/>
            <a:ext cx="4295125" cy="4433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217" y="5984336"/>
            <a:ext cx="1098230" cy="72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72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Plot E and B fields. Are waves electrostatic? Are there any electromagnetic waves?</a:t>
            </a:r>
            <a:r>
              <a:rPr lang="en-US" sz="2400" dirty="0"/>
              <a:t> </a:t>
            </a:r>
            <a:r>
              <a:rPr lang="en-US" sz="2400" dirty="0" smtClean="0"/>
              <a:t>(B fields available for 25 Feb 2005 and 2007 Apr 10 events).</a:t>
            </a:r>
          </a:p>
          <a:p>
            <a:r>
              <a:rPr lang="en-US" sz="2400" dirty="0" smtClean="0"/>
              <a:t>Find an interesting field-aligned wave event (use </a:t>
            </a:r>
            <a:r>
              <a:rPr lang="en-US" sz="2400" smtClean="0"/>
              <a:t>getprobeangle.m</a:t>
            </a:r>
            <a:r>
              <a:rPr lang="en-US" sz="2400" dirty="0" smtClean="0"/>
              <a:t>), select time interval, and plot frequency-wave number spectrum. Estimate speed on the wave. </a:t>
            </a:r>
          </a:p>
          <a:p>
            <a:r>
              <a:rPr lang="en-US" sz="2400" dirty="0" smtClean="0"/>
              <a:t>For the wave event </a:t>
            </a:r>
            <a:r>
              <a:rPr lang="en-US" sz="2400" dirty="0"/>
              <a:t>observed between 03:41:35.23--03:41:</a:t>
            </a:r>
            <a:r>
              <a:rPr lang="en-US" sz="2400" dirty="0" smtClean="0"/>
              <a:t>35.78 UT on 2006 April 28 two modes with distinct speeds are observed. Determine which waves are faster and which are slower. 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76523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Electromagnetic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19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Assume a plane electromagnetic wave: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From Faraday’s equation                          we obtain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Likewise from                    we obtain</a:t>
            </a:r>
          </a:p>
          <a:p>
            <a:pPr marL="0" indent="0">
              <a:buNone/>
            </a:pPr>
            <a:r>
              <a:rPr lang="en-US" sz="2800" dirty="0" smtClean="0"/>
              <a:t>Therefore,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is always perpendicular to </a:t>
            </a:r>
            <a:r>
              <a:rPr lang="en-US" sz="2800" b="1" dirty="0" smtClean="0"/>
              <a:t>k</a:t>
            </a:r>
            <a:r>
              <a:rPr lang="en-US" sz="2800" dirty="0" smtClean="0"/>
              <a:t> and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600" y="2552700"/>
            <a:ext cx="1917700" cy="7282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0" y="1727199"/>
            <a:ext cx="2603500" cy="344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6313" y="3416300"/>
            <a:ext cx="2206171" cy="40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712" y="4241799"/>
            <a:ext cx="1534887" cy="4385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7700" y="4241798"/>
            <a:ext cx="1364344" cy="438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7700" y="2068289"/>
            <a:ext cx="3135566" cy="30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3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Whistler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17638"/>
            <a:ext cx="9144000" cy="4708525"/>
          </a:xfrm>
        </p:spPr>
        <p:txBody>
          <a:bodyPr/>
          <a:lstStyle/>
          <a:p>
            <a:r>
              <a:rPr lang="en-US" sz="2400" dirty="0" smtClean="0"/>
              <a:t>Whistler waves electromagnetic waves between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LH</a:t>
            </a:r>
            <a:r>
              <a:rPr lang="en-US" sz="2400" dirty="0" smtClean="0"/>
              <a:t> and </a:t>
            </a:r>
            <a:r>
              <a:rPr lang="en-US" sz="2400" dirty="0" err="1" smtClean="0"/>
              <a:t>f</a:t>
            </a:r>
            <a:r>
              <a:rPr lang="en-US" sz="2400" baseline="-25000" dirty="0" err="1" smtClean="0"/>
              <a:t>ce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Whistlers are circularly polarized (right handed). </a:t>
            </a:r>
          </a:p>
          <a:p>
            <a:endParaRPr lang="en-US" dirty="0"/>
          </a:p>
        </p:txBody>
      </p:sp>
      <p:pic>
        <p:nvPicPr>
          <p:cNvPr id="4" name="Picture 3" descr="whistlerfac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2476500"/>
            <a:ext cx="5576044" cy="3937000"/>
          </a:xfrm>
          <a:prstGeom prst="rect">
            <a:avLst/>
          </a:prstGeom>
        </p:spPr>
      </p:pic>
      <p:pic>
        <p:nvPicPr>
          <p:cNvPr id="5" name="Picture 4" descr="whistlerhodogram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179" y="4518526"/>
            <a:ext cx="2475621" cy="2275974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867400" y="2477004"/>
            <a:ext cx="3263900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Despun</a:t>
            </a:r>
            <a:r>
              <a:rPr lang="en-US" sz="1800" dirty="0" smtClean="0">
                <a:solidFill>
                  <a:srgbClr val="FF0000"/>
                </a:solidFill>
              </a:rPr>
              <a:t> spacecraft coordinates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867400" y="3617330"/>
            <a:ext cx="3276600" cy="4365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</a:rPr>
              <a:t>Field-aligned coordinates (z || B</a:t>
            </a:r>
            <a:r>
              <a:rPr lang="en-US" sz="1800" baseline="-25000" dirty="0" smtClean="0">
                <a:solidFill>
                  <a:srgbClr val="FF0000"/>
                </a:solidFill>
              </a:rPr>
              <a:t>0</a:t>
            </a:r>
            <a:r>
              <a:rPr lang="en-US" sz="1800" dirty="0" smtClean="0">
                <a:solidFill>
                  <a:srgbClr val="FF0000"/>
                </a:solidFill>
              </a:rPr>
              <a:t>)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309894" y="4246230"/>
            <a:ext cx="2821405" cy="436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 smtClean="0">
                <a:solidFill>
                  <a:srgbClr val="FF0000"/>
                </a:solidFill>
              </a:rPr>
              <a:t>Hodogram</a:t>
            </a:r>
            <a:r>
              <a:rPr lang="en-US" sz="1800" dirty="0" smtClean="0">
                <a:solidFill>
                  <a:srgbClr val="FF0000"/>
                </a:solidFill>
              </a:rPr>
              <a:t> of perp. fields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107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Minimum variance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" y="1417639"/>
            <a:ext cx="8928100" cy="1300162"/>
          </a:xfrm>
        </p:spPr>
        <p:txBody>
          <a:bodyPr/>
          <a:lstStyle/>
          <a:p>
            <a:r>
              <a:rPr lang="en-US" dirty="0" smtClean="0"/>
              <a:t>MVA can be applied to whistler waves. </a:t>
            </a:r>
          </a:p>
          <a:p>
            <a:r>
              <a:rPr lang="en-US" smtClean="0"/>
              <a:t>Since               , </a:t>
            </a:r>
            <a:r>
              <a:rPr lang="en-US" dirty="0" smtClean="0"/>
              <a:t>min. variance direction is || </a:t>
            </a:r>
            <a:r>
              <a:rPr lang="en-US" b="1" dirty="0" smtClean="0"/>
              <a:t>k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0" y="2120898"/>
            <a:ext cx="1364344" cy="438539"/>
          </a:xfrm>
          <a:prstGeom prst="rect">
            <a:avLst/>
          </a:prstGeom>
        </p:spPr>
      </p:pic>
      <p:pic>
        <p:nvPicPr>
          <p:cNvPr id="6" name="Picture 5" descr="minvarhodogram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717800"/>
            <a:ext cx="7518400" cy="23495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54000" y="5080000"/>
            <a:ext cx="3670300" cy="1638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=  [0.86, -0.13, -0.48]</a:t>
            </a:r>
          </a:p>
          <a:p>
            <a:pPr marL="0" indent="0">
              <a:buNone/>
            </a:pPr>
            <a:r>
              <a:rPr lang="en-US" sz="2000" b="1" dirty="0" err="1" smtClean="0"/>
              <a:t>v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 [0.38, -0.45, 0.81]</a:t>
            </a:r>
          </a:p>
          <a:p>
            <a:pPr marL="0" indent="0">
              <a:buNone/>
            </a:pPr>
            <a:r>
              <a:rPr lang="en-US" sz="2000" b="1" dirty="0" err="1"/>
              <a:t>v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 = [0.33, 0.88, 0.34]</a:t>
            </a:r>
          </a:p>
          <a:p>
            <a:pPr marL="0" indent="0">
              <a:buNone/>
            </a:pP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= 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/|</a:t>
            </a:r>
            <a:r>
              <a:rPr lang="en-US" sz="2000" b="1" dirty="0" smtClean="0"/>
              <a:t>B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| = [-0.91, 0.14, 0.39]</a:t>
            </a:r>
            <a:endParaRPr lang="en-US" sz="20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416300" y="5067300"/>
            <a:ext cx="1714500" cy="800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max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 = 1.03</a:t>
            </a:r>
          </a:p>
          <a:p>
            <a:pPr marL="0" indent="0">
              <a:buNone/>
            </a:pPr>
            <a:r>
              <a:rPr lang="en-US" sz="2000" dirty="0" err="1" smtClean="0"/>
              <a:t>λ</a:t>
            </a:r>
            <a:r>
              <a:rPr lang="en-US" sz="2000" baseline="-25000" dirty="0" err="1" smtClean="0"/>
              <a:t>int</a:t>
            </a:r>
            <a:r>
              <a:rPr lang="en-US" sz="2000" dirty="0" smtClean="0"/>
              <a:t>/</a:t>
            </a:r>
            <a:r>
              <a:rPr lang="en-US" sz="2000" dirty="0" err="1" smtClean="0"/>
              <a:t>λ</a:t>
            </a:r>
            <a:r>
              <a:rPr lang="en-US" sz="2000" baseline="-25000" dirty="0" err="1" smtClean="0"/>
              <a:t>min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smtClean="0"/>
              <a:t>35.5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600700" y="5219700"/>
            <a:ext cx="3429000" cy="149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smtClean="0"/>
              <a:t>Wave normal angle is then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Whistler waves propagate along B</a:t>
            </a:r>
            <a:r>
              <a:rPr lang="en-US" sz="2000" b="1" baseline="-25000" dirty="0" smtClean="0">
                <a:solidFill>
                  <a:srgbClr val="FF0000"/>
                </a:solidFill>
              </a:rPr>
              <a:t>0</a:t>
            </a:r>
            <a:r>
              <a:rPr lang="en-US" sz="2000" b="1" dirty="0" smtClean="0">
                <a:solidFill>
                  <a:srgbClr val="FF0000"/>
                </a:solidFill>
              </a:rPr>
              <a:t>.</a:t>
            </a:r>
            <a:endParaRPr lang="en-US" sz="2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500" y="5614987"/>
            <a:ext cx="2933700" cy="36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15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observed waves do not have a single frequency (or wave number). </a:t>
            </a:r>
          </a:p>
          <a:p>
            <a:r>
              <a:rPr lang="en-US" dirty="0" smtClean="0"/>
              <a:t>Important to know how wave properties change with frequency, as well as time. </a:t>
            </a:r>
          </a:p>
          <a:p>
            <a:r>
              <a:rPr lang="en-US" dirty="0" smtClean="0"/>
              <a:t>Therefore, spectral analyses are used.</a:t>
            </a:r>
            <a:endParaRPr lang="en-US" dirty="0"/>
          </a:p>
        </p:txBody>
      </p:sp>
      <p:pic>
        <p:nvPicPr>
          <p:cNvPr id="4" name="Picture 3" descr="whistspe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147" y="4648200"/>
            <a:ext cx="6469853" cy="6858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50047" y="4997450"/>
            <a:ext cx="2324100" cy="520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Time series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047" y="5786438"/>
            <a:ext cx="2324100" cy="6794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</a:rPr>
              <a:t>Wavelet spectrogram of B.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16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6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Polarization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3600" y="1387968"/>
            <a:ext cx="4381500" cy="4334124"/>
          </a:xfrm>
        </p:spPr>
        <p:txBody>
          <a:bodyPr>
            <a:noAutofit/>
          </a:bodyPr>
          <a:lstStyle/>
          <a:p>
            <a:r>
              <a:rPr lang="en-US" sz="2400" dirty="0" smtClean="0"/>
              <a:t>Spectral analysis techniques can be used to calculate polarization and propagation properties. </a:t>
            </a:r>
          </a:p>
          <a:p>
            <a:r>
              <a:rPr lang="en-US" sz="2400" dirty="0" smtClean="0"/>
              <a:t>From 3D magnetic field: </a:t>
            </a:r>
            <a:r>
              <a:rPr lang="en-US" sz="2400" dirty="0" err="1" smtClean="0"/>
              <a:t>Ellipticity</a:t>
            </a:r>
            <a:r>
              <a:rPr lang="en-US" sz="2400" dirty="0" smtClean="0"/>
              <a:t>, degree of polarization, wave-normal angle, planarity. </a:t>
            </a:r>
          </a:p>
          <a:p>
            <a:r>
              <a:rPr lang="en-US" sz="2400" dirty="0" smtClean="0"/>
              <a:t>3D magnetic and electric field are used to calculate the </a:t>
            </a:r>
            <a:r>
              <a:rPr lang="en-US" sz="2400" dirty="0" err="1" smtClean="0"/>
              <a:t>Poynting</a:t>
            </a:r>
            <a:r>
              <a:rPr lang="en-US" sz="2400" dirty="0" smtClean="0"/>
              <a:t> vector. </a:t>
            </a:r>
            <a:endParaRPr lang="en-US" sz="2400" dirty="0"/>
          </a:p>
        </p:txBody>
      </p:sp>
      <p:pic>
        <p:nvPicPr>
          <p:cNvPr id="4" name="Picture 3" descr="polarizatione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193800"/>
            <a:ext cx="4376217" cy="566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826000" y="5613400"/>
            <a:ext cx="4381500" cy="1155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</a:rPr>
              <a:t>NB: Cluster only measures E in spin plane. E.B = 0 must be used to estimate </a:t>
            </a:r>
            <a:r>
              <a:rPr lang="en-US" sz="2000" b="1" dirty="0" err="1" smtClean="0">
                <a:solidFill>
                  <a:srgbClr val="FF0000"/>
                </a:solidFill>
              </a:rPr>
              <a:t>Poynting</a:t>
            </a:r>
            <a:r>
              <a:rPr lang="en-US" sz="2000" b="1" dirty="0" smtClean="0">
                <a:solidFill>
                  <a:srgbClr val="FF0000"/>
                </a:solidFill>
              </a:rPr>
              <a:t> vector.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496050" y="2550425"/>
            <a:ext cx="2647949" cy="435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solidFill>
                  <a:srgbClr val="0000FF"/>
                </a:solidFill>
              </a:rPr>
              <a:t>[</a:t>
            </a:r>
            <a:r>
              <a:rPr lang="en-US" sz="1600" dirty="0" err="1" smtClean="0">
                <a:solidFill>
                  <a:srgbClr val="0000FF"/>
                </a:solidFill>
              </a:rPr>
              <a:t>Santolik</a:t>
            </a:r>
            <a:r>
              <a:rPr lang="en-US" sz="1600" dirty="0" smtClean="0">
                <a:solidFill>
                  <a:srgbClr val="0000FF"/>
                </a:solidFill>
              </a:rPr>
              <a:t>, et al., JGR, 2003]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00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080"/>
            <a:ext cx="8229600" cy="864638"/>
          </a:xfrm>
        </p:spPr>
        <p:txBody>
          <a:bodyPr/>
          <a:lstStyle/>
          <a:p>
            <a:r>
              <a:rPr lang="en-US" dirty="0" smtClean="0"/>
              <a:t>Example &amp;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72719"/>
            <a:ext cx="9144000" cy="588528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Plotting E and B fields:</a:t>
            </a:r>
          </a:p>
          <a:p>
            <a:pPr marL="0" indent="0">
              <a:buNone/>
            </a:pPr>
            <a:r>
              <a:rPr lang="en-US" sz="2000" b="1" dirty="0"/>
              <a:t>&gt;&gt; </a:t>
            </a:r>
            <a:r>
              <a:rPr lang="en-US" sz="2000" b="1" dirty="0" err="1"/>
              <a:t>Bibm</a:t>
            </a:r>
            <a:r>
              <a:rPr lang="en-US" sz="2000" b="1" dirty="0"/>
              <a:t> = </a:t>
            </a:r>
            <a:r>
              <a:rPr lang="en-US" sz="2000" b="1" dirty="0" err="1"/>
              <a:t>c_caa_var_get</a:t>
            </a:r>
            <a:r>
              <a:rPr lang="en-US" sz="2000" b="1" dirty="0"/>
              <a:t>('B_Vec_xyz_ISR2__C4_CP_EFW_L2_BB','caa','ts')</a:t>
            </a:r>
            <a:r>
              <a:rPr lang="en-US" sz="2000" b="1" dirty="0" smtClean="0"/>
              <a:t>;</a:t>
            </a:r>
          </a:p>
          <a:p>
            <a:pPr marL="0" indent="0">
              <a:buNone/>
            </a:pPr>
            <a:r>
              <a:rPr lang="en-US" sz="2000" b="1" dirty="0" smtClean="0"/>
              <a:t>&gt;&gt; </a:t>
            </a:r>
            <a:r>
              <a:rPr lang="en-US" sz="2000" b="1" dirty="0" err="1" smtClean="0"/>
              <a:t>Eibm</a:t>
            </a:r>
            <a:r>
              <a:rPr lang="en-US" sz="2000" b="1" dirty="0" smtClean="0"/>
              <a:t> </a:t>
            </a:r>
            <a:r>
              <a:rPr lang="en-US" sz="2000" b="1" dirty="0"/>
              <a:t>= </a:t>
            </a:r>
            <a:r>
              <a:rPr lang="en-US" sz="2000" b="1" dirty="0" err="1"/>
              <a:t>c_caa_var_get</a:t>
            </a:r>
            <a:r>
              <a:rPr lang="en-US" sz="2000" b="1" dirty="0"/>
              <a:t>('E_Vec_xy_ISR2__C4_CP_EFW_L2_EB','caa','ts'</a:t>
            </a:r>
            <a:r>
              <a:rPr lang="en-US" sz="2000" b="1" dirty="0" smtClean="0"/>
              <a:t>);</a:t>
            </a:r>
          </a:p>
          <a:p>
            <a:pPr marL="0" indent="0">
              <a:buNone/>
            </a:pPr>
            <a:r>
              <a:rPr lang="en-US" sz="2000" b="1" dirty="0"/>
              <a:t>&gt;&gt; h = </a:t>
            </a:r>
            <a:r>
              <a:rPr lang="en-US" sz="2000" b="1" dirty="0" err="1"/>
              <a:t>irf_plot</a:t>
            </a:r>
            <a:r>
              <a:rPr lang="en-US" sz="2000" b="1" dirty="0"/>
              <a:t>({</a:t>
            </a:r>
            <a:r>
              <a:rPr lang="en-US" sz="2000" b="1" dirty="0" err="1"/>
              <a:t>Bibm</a:t>
            </a:r>
            <a:r>
              <a:rPr lang="en-US" sz="2000" b="1" dirty="0"/>
              <a:t>, </a:t>
            </a:r>
            <a:r>
              <a:rPr lang="en-US" sz="2000" b="1" dirty="0" err="1"/>
              <a:t>Eibm</a:t>
            </a:r>
            <a:r>
              <a:rPr lang="en-US" sz="2000" b="1" dirty="0"/>
              <a:t>}</a:t>
            </a:r>
            <a:r>
              <a:rPr lang="en-US" sz="2000" b="1" dirty="0" smtClean="0"/>
              <a:t>);</a:t>
            </a:r>
          </a:p>
          <a:p>
            <a:r>
              <a:rPr lang="en-US" sz="2000" dirty="0"/>
              <a:t>Scripts </a:t>
            </a:r>
            <a:r>
              <a:rPr lang="en-US" sz="2000" dirty="0" err="1" smtClean="0"/>
              <a:t>plotthetak.m</a:t>
            </a:r>
            <a:r>
              <a:rPr lang="en-US" sz="2000" dirty="0" smtClean="0"/>
              <a:t> and </a:t>
            </a:r>
            <a:r>
              <a:rPr lang="en-US" sz="2000" dirty="0" err="1" smtClean="0"/>
              <a:t>Bfieldanalysis.m</a:t>
            </a:r>
            <a:r>
              <a:rPr lang="en-US" sz="2000" dirty="0" smtClean="0"/>
              <a:t> can used to investigate the magnetic field waveforms in detail. </a:t>
            </a:r>
          </a:p>
          <a:p>
            <a:r>
              <a:rPr lang="en-US" sz="2000" dirty="0"/>
              <a:t>Scripts </a:t>
            </a:r>
            <a:r>
              <a:rPr lang="en-US" sz="2000" dirty="0" err="1" smtClean="0"/>
              <a:t>Bpolarization.m</a:t>
            </a:r>
            <a:r>
              <a:rPr lang="en-US" sz="2000" dirty="0"/>
              <a:t> and </a:t>
            </a:r>
            <a:r>
              <a:rPr lang="en-US" sz="2000" dirty="0" err="1" smtClean="0"/>
              <a:t>EBpolarization.m</a:t>
            </a:r>
            <a:r>
              <a:rPr lang="en-US" sz="2000" dirty="0" smtClean="0"/>
              <a:t> perform spectral analysis. 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Exercises:</a:t>
            </a:r>
          </a:p>
          <a:p>
            <a:r>
              <a:rPr lang="en-US" sz="2000" dirty="0" smtClean="0"/>
              <a:t>Plot waveforms of E and B internal burst data (there are 4).</a:t>
            </a:r>
          </a:p>
          <a:p>
            <a:r>
              <a:rPr lang="en-US" sz="2000" dirty="0" smtClean="0"/>
              <a:t>Plot data and find an interesting time interval (e.g. most intense part). Perform MVA and calculate wave normal angle. </a:t>
            </a:r>
          </a:p>
          <a:p>
            <a:r>
              <a:rPr lang="en-US" sz="2000" dirty="0" smtClean="0"/>
              <a:t>Compare wave number angles calculated with MVA and spectral analysis. Do they agree? What do MVA eigenvalues say about </a:t>
            </a:r>
            <a:r>
              <a:rPr lang="en-US" sz="2000" dirty="0" err="1" smtClean="0"/>
              <a:t>ellipticity</a:t>
            </a:r>
            <a:r>
              <a:rPr lang="en-US" sz="2000" dirty="0" smtClean="0"/>
              <a:t> and planarity?</a:t>
            </a:r>
          </a:p>
          <a:p>
            <a:r>
              <a:rPr lang="en-US" sz="2000" dirty="0" smtClean="0"/>
              <a:t>Compare whistlers observed on 01 March 2003 with 08 March 2004. How do the differ?</a:t>
            </a:r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60014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37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" y="274638"/>
            <a:ext cx="8966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Electrostatic Waves and Interferometry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900" y="1239839"/>
            <a:ext cx="8737600" cy="3332162"/>
          </a:xfrm>
        </p:spPr>
        <p:txBody>
          <a:bodyPr>
            <a:noAutofit/>
          </a:bodyPr>
          <a:lstStyle/>
          <a:p>
            <a:r>
              <a:rPr lang="en-US" sz="2800" dirty="0" smtClean="0"/>
              <a:t>Often electrostatic waves are observed: Electrostatic solitary waves, Langmuir waves, ion-acoustic waves, &amp;c. </a:t>
            </a:r>
          </a:p>
          <a:p>
            <a:r>
              <a:rPr lang="en-US" sz="2800" dirty="0" smtClean="0"/>
              <a:t>Different analysis techniques are required; no magnetic field fluctuations. </a:t>
            </a:r>
          </a:p>
          <a:p>
            <a:r>
              <a:rPr lang="en-US" sz="2800" dirty="0" smtClean="0"/>
              <a:t>We investigate electrostatic waves with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|| </a:t>
            </a:r>
            <a:r>
              <a:rPr lang="en-US" sz="2800" b="1" dirty="0" smtClean="0"/>
              <a:t>B</a:t>
            </a:r>
            <a:r>
              <a:rPr lang="en-US" sz="2800" baseline="-25000" dirty="0" smtClean="0"/>
              <a:t>0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To characterize these waves requires spatially separated measurements of </a:t>
            </a:r>
            <a:r>
              <a:rPr lang="en-US" sz="2800" b="1" dirty="0" smtClean="0"/>
              <a:t>E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. </a:t>
            </a:r>
            <a:endParaRPr lang="en-US" sz="2800" dirty="0"/>
          </a:p>
        </p:txBody>
      </p:sp>
      <p:pic>
        <p:nvPicPr>
          <p:cNvPr id="4" name="Picture 3" descr="ESwavesandESW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5003800"/>
            <a:ext cx="8801100" cy="18542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210235" y="4572001"/>
            <a:ext cx="30480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</a:rPr>
              <a:t>Electrostatic waves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654800" y="4572001"/>
            <a:ext cx="1498600" cy="482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ESWs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800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arrow"/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779</Words>
  <Application>Microsoft Macintosh PowerPoint</Application>
  <PresentationFormat>On-screen Show (4:3)</PresentationFormat>
  <Paragraphs>81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Plasma waves, spectra, and interferometry</vt:lpstr>
      <vt:lpstr>Electromagnetic waves</vt:lpstr>
      <vt:lpstr>Whistler waves</vt:lpstr>
      <vt:lpstr>Minimum variance analysis</vt:lpstr>
      <vt:lpstr>Spectral Analysis</vt:lpstr>
      <vt:lpstr>Polarization properties</vt:lpstr>
      <vt:lpstr>Example &amp; Exercises</vt:lpstr>
      <vt:lpstr>PowerPoint Presentation</vt:lpstr>
      <vt:lpstr>Electrostatic Waves and Interferometry</vt:lpstr>
      <vt:lpstr>Interferometry</vt:lpstr>
      <vt:lpstr>Interferometry</vt:lpstr>
      <vt:lpstr>Wave speeds</vt:lpstr>
      <vt:lpstr>Exercises</vt:lpstr>
    </vt:vector>
  </TitlesOfParts>
  <Company>IRFU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waves, spectra, and interferometry</dc:title>
  <dc:creator>Daniel Graham</dc:creator>
  <cp:lastModifiedBy>Daniel Graham</cp:lastModifiedBy>
  <cp:revision>132</cp:revision>
  <dcterms:created xsi:type="dcterms:W3CDTF">2015-07-23T21:20:07Z</dcterms:created>
  <dcterms:modified xsi:type="dcterms:W3CDTF">2015-08-04T17:19:52Z</dcterms:modified>
</cp:coreProperties>
</file>

<file path=docProps/thumbnail.jpeg>
</file>